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8"/>
  </p:notesMasterIdLst>
  <p:handoutMasterIdLst>
    <p:handoutMasterId r:id="rId19"/>
  </p:handoutMasterIdLst>
  <p:sldIdLst>
    <p:sldId id="337" r:id="rId7"/>
    <p:sldId id="359" r:id="rId8"/>
    <p:sldId id="367" r:id="rId9"/>
    <p:sldId id="360" r:id="rId10"/>
    <p:sldId id="362" r:id="rId11"/>
    <p:sldId id="354" r:id="rId12"/>
    <p:sldId id="355" r:id="rId13"/>
    <p:sldId id="358" r:id="rId14"/>
    <p:sldId id="356" r:id="rId15"/>
    <p:sldId id="366" r:id="rId16"/>
    <p:sldId id="352" r:id="rId17"/>
  </p:sldIdLst>
  <p:sldSz cx="12192000" cy="6858000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0" userDrawn="1">
          <p15:clr>
            <a:srgbClr val="A4A3A4"/>
          </p15:clr>
        </p15:guide>
        <p15:guide id="2" orient="horz" pos="647" userDrawn="1">
          <p15:clr>
            <a:srgbClr val="A4A3A4"/>
          </p15:clr>
        </p15:guide>
        <p15:guide id="3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D3D3D3"/>
    <a:srgbClr val="F83E5D"/>
    <a:srgbClr val="FF00FF"/>
    <a:srgbClr val="64666F"/>
    <a:srgbClr val="313F52"/>
    <a:srgbClr val="203F7E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8" autoAdjust="0"/>
    <p:restoredTop sz="91968" autoAdjust="0"/>
  </p:normalViewPr>
  <p:slideViewPr>
    <p:cSldViewPr snapToGrid="0">
      <p:cViewPr varScale="1">
        <p:scale>
          <a:sx n="73" d="100"/>
          <a:sy n="73" d="100"/>
        </p:scale>
        <p:origin x="484" y="52"/>
      </p:cViewPr>
      <p:guideLst>
        <p:guide orient="horz" pos="4060"/>
        <p:guide orient="horz" pos="647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202" y="90"/>
      </p:cViewPr>
      <p:guideLst>
        <p:guide orient="horz" pos="2931"/>
        <p:guide pos="2211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3" Type="http://schemas.openxmlformats.org/officeDocument/2006/relationships/tableStyles" Target="tableStyles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22" Type="http://schemas.openxmlformats.org/officeDocument/2006/relationships/theme" Target="theme/theme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014" cy="465614"/>
          </a:xfrm>
          <a:prstGeom prst="rect">
            <a:avLst/>
          </a:prstGeom>
        </p:spPr>
        <p:txBody>
          <a:bodyPr vert="horz" lIns="92380" tIns="46193" rIns="92380" bIns="4619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22" y="1"/>
            <a:ext cx="3041014" cy="465614"/>
          </a:xfrm>
          <a:prstGeom prst="rect">
            <a:avLst/>
          </a:prstGeom>
        </p:spPr>
        <p:txBody>
          <a:bodyPr vert="horz" lIns="92380" tIns="46193" rIns="92380" bIns="46193" rtlCol="0"/>
          <a:lstStyle>
            <a:lvl1pPr algn="r">
              <a:defRPr sz="1200"/>
            </a:lvl1pPr>
          </a:lstStyle>
          <a:p>
            <a:pPr>
              <a:defRPr/>
            </a:pPr>
            <a:fld id="{29487F04-5D90-4189-A001-4A15044E9795}" type="datetimeFigureOut">
              <a:rPr lang="en-US"/>
              <a:pPr>
                <a:defRPr/>
              </a:pPr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3"/>
            <a:ext cx="3041014" cy="465614"/>
          </a:xfrm>
          <a:prstGeom prst="rect">
            <a:avLst/>
          </a:prstGeom>
        </p:spPr>
        <p:txBody>
          <a:bodyPr vert="horz" lIns="92380" tIns="46193" rIns="92380" bIns="4619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22" y="8838723"/>
            <a:ext cx="3041014" cy="465614"/>
          </a:xfrm>
          <a:prstGeom prst="rect">
            <a:avLst/>
          </a:prstGeom>
        </p:spPr>
        <p:txBody>
          <a:bodyPr vert="horz" lIns="92380" tIns="46193" rIns="92380" bIns="46193" rtlCol="0" anchor="b"/>
          <a:lstStyle>
            <a:lvl1pPr algn="r">
              <a:defRPr sz="1200"/>
            </a:lvl1pPr>
          </a:lstStyle>
          <a:p>
            <a:pPr>
              <a:defRPr/>
            </a:pPr>
            <a:fld id="{F72272AA-02B4-4844-84DC-C9F8EE7E0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8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014" cy="465614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22" y="1"/>
            <a:ext cx="3041014" cy="465614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pPr>
              <a:defRPr/>
            </a:pPr>
            <a:fld id="{818459AB-6DC0-4583-9DB0-BF87B4A673CA}" type="datetimeFigureOut">
              <a:rPr lang="en-US"/>
              <a:pPr>
                <a:defRPr/>
              </a:pPr>
              <a:t>7/15/2022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0088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9362"/>
            <a:ext cx="5617847" cy="4187348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3"/>
            <a:ext cx="3041014" cy="465614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22" y="8838723"/>
            <a:ext cx="3041014" cy="465614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4FC5087B-8E5E-4F20-B848-89BF1D11E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4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Survey Review, RF will Contact The Entity if additional Monitoring Method Is Determined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For those PCC that have multiple entities, Additional Time can be requested, please reach the RF team via FAC-008 survey mailbox.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2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2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to introduce Jim, and Jim discuss high level opening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5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0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Mike</a:t>
            </a:r>
          </a:p>
          <a:p>
            <a:endParaRPr lang="en-US" dirty="0"/>
          </a:p>
          <a:p>
            <a:r>
              <a:rPr lang="en-US" dirty="0"/>
              <a:t>Discuss more of the ‘why’ behind the initiative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9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Mike</a:t>
            </a:r>
          </a:p>
          <a:p>
            <a:endParaRPr lang="en-US" dirty="0"/>
          </a:p>
          <a:p>
            <a:r>
              <a:rPr lang="en-US" dirty="0"/>
              <a:t>Common findings behind the ‘why’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3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survey will provide RF will an initial look at entities Facility Ratings programs so RF can make an informed decision as how to proceed: audit; spot check; or self-certification; or if the survey provides reasonable assurance that entity is compliant with FAC-008 R6.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Email process/FAC-008survey mailbox</a:t>
            </a:r>
          </a:p>
          <a:p>
            <a:r>
              <a:rPr lang="en-US" dirty="0"/>
              <a:t>PCC Change</a:t>
            </a:r>
          </a:p>
          <a:p>
            <a:r>
              <a:rPr lang="en-US" dirty="0"/>
              <a:t>Other Administrative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3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  <a:p>
            <a:endParaRPr lang="en-US" dirty="0"/>
          </a:p>
          <a:p>
            <a:r>
              <a:rPr lang="en-US" dirty="0"/>
              <a:t>Review what the entity will see upon opening the questionnaire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66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  <a:p>
            <a:endParaRPr lang="en-US" dirty="0"/>
          </a:p>
          <a:p>
            <a:r>
              <a:rPr lang="en-US" dirty="0"/>
              <a:t>Review required fields; what’s in it for them- the more thorough the better in the narrative field supporting the canned answer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6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  <a:p>
            <a:endParaRPr lang="en-US" dirty="0"/>
          </a:p>
          <a:p>
            <a:r>
              <a:rPr lang="en-US" dirty="0"/>
              <a:t>Review the RF assessment for completed questionnaires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5087B-8E5E-4F20-B848-89BF1D11EF7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5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b="2391"/>
          <a:stretch/>
        </p:blipFill>
        <p:spPr bwMode="auto">
          <a:xfrm>
            <a:off x="1624138" y="5783264"/>
            <a:ext cx="2319213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947498" y="2274889"/>
            <a:ext cx="11244503" cy="4583974"/>
          </a:xfrm>
          <a:prstGeom prst="rect">
            <a:avLst/>
          </a:prstGeom>
          <a:gradFill>
            <a:gsLst>
              <a:gs pos="52000">
                <a:schemeClr val="bg1">
                  <a:alpha val="0"/>
                </a:schemeClr>
              </a:gs>
              <a:gs pos="100000">
                <a:schemeClr val="tx1">
                  <a:lumMod val="81000"/>
                  <a:lumOff val="19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 flipH="1">
            <a:off x="-7" y="1"/>
            <a:ext cx="2071461" cy="6858000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11000">
                <a:srgbClr val="00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484657" y="1"/>
            <a:ext cx="1226528" cy="6858000"/>
          </a:xfrm>
          <a:custGeom>
            <a:avLst/>
            <a:gdLst>
              <a:gd name="T0" fmla="*/ 101 w 387"/>
              <a:gd name="T1" fmla="*/ 0 h 3172"/>
              <a:gd name="T2" fmla="*/ 0 w 387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7" h="3172">
                <a:moveTo>
                  <a:pt x="101" y="0"/>
                </a:moveTo>
                <a:cubicBezTo>
                  <a:pt x="387" y="1404"/>
                  <a:pt x="122" y="2697"/>
                  <a:pt x="0" y="3172"/>
                </a:cubicBezTo>
              </a:path>
            </a:pathLst>
          </a:custGeom>
          <a:noFill/>
          <a:ln w="6350">
            <a:solidFill>
              <a:srgbClr val="FFFF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4"/>
          <p:cNvSpPr>
            <a:spLocks/>
          </p:cNvSpPr>
          <p:nvPr userDrawn="1"/>
        </p:nvSpPr>
        <p:spPr bwMode="auto">
          <a:xfrm flipH="1">
            <a:off x="418538" y="1"/>
            <a:ext cx="1057921" cy="6858000"/>
          </a:xfrm>
          <a:custGeom>
            <a:avLst/>
            <a:gdLst>
              <a:gd name="T0" fmla="*/ 0 w 334"/>
              <a:gd name="T1" fmla="*/ 0 h 3172"/>
              <a:gd name="T2" fmla="*/ 16 w 334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4" h="3172">
                <a:moveTo>
                  <a:pt x="0" y="0"/>
                </a:moveTo>
                <a:cubicBezTo>
                  <a:pt x="334" y="1375"/>
                  <a:pt x="126" y="2664"/>
                  <a:pt x="16" y="3172"/>
                </a:cubicBezTo>
              </a:path>
            </a:pathLst>
          </a:custGeom>
          <a:noFill/>
          <a:ln w="6350">
            <a:solidFill>
              <a:srgbClr val="FFFF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5"/>
          <p:cNvSpPr>
            <a:spLocks/>
          </p:cNvSpPr>
          <p:nvPr userDrawn="1"/>
        </p:nvSpPr>
        <p:spPr bwMode="auto">
          <a:xfrm flipH="1">
            <a:off x="284975" y="1"/>
            <a:ext cx="1074452" cy="6858000"/>
          </a:xfrm>
          <a:custGeom>
            <a:avLst/>
            <a:gdLst>
              <a:gd name="T0" fmla="*/ 21 w 339"/>
              <a:gd name="T1" fmla="*/ 0 h 3172"/>
              <a:gd name="T2" fmla="*/ 0 w 339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9" h="3172">
                <a:moveTo>
                  <a:pt x="21" y="0"/>
                </a:moveTo>
                <a:cubicBezTo>
                  <a:pt x="339" y="1377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6"/>
          <p:cNvSpPr>
            <a:spLocks/>
          </p:cNvSpPr>
          <p:nvPr userDrawn="1"/>
        </p:nvSpPr>
        <p:spPr bwMode="auto">
          <a:xfrm flipH="1">
            <a:off x="387462" y="1"/>
            <a:ext cx="1071145" cy="6858000"/>
          </a:xfrm>
          <a:custGeom>
            <a:avLst/>
            <a:gdLst>
              <a:gd name="T0" fmla="*/ 20 w 338"/>
              <a:gd name="T1" fmla="*/ 0 h 3172"/>
              <a:gd name="T2" fmla="*/ 0 w 338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267968" y="2783948"/>
            <a:ext cx="10924032" cy="1686744"/>
          </a:xfrm>
          <a:noFill/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312672" y="4457698"/>
            <a:ext cx="10879328" cy="136245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C:\Users\jodyt\AppData\Local\Microsoft\Windows\Temporary Internet Files\Content.IE5\RDLGVEXT\MP90042439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"/>
          <a:stretch/>
        </p:blipFill>
        <p:spPr bwMode="auto">
          <a:xfrm>
            <a:off x="6818240" y="5783263"/>
            <a:ext cx="1997165" cy="10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" b="5840"/>
          <a:stretch/>
        </p:blipFill>
        <p:spPr bwMode="auto">
          <a:xfrm>
            <a:off x="5646707" y="5783264"/>
            <a:ext cx="1171533" cy="10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/>
          <a:stretch/>
        </p:blipFill>
        <p:spPr bwMode="auto">
          <a:xfrm>
            <a:off x="3943351" y="5783263"/>
            <a:ext cx="1703356" cy="106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 b="4162"/>
          <a:stretch/>
        </p:blipFill>
        <p:spPr bwMode="auto">
          <a:xfrm>
            <a:off x="8815405" y="5783263"/>
            <a:ext cx="1638536" cy="10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r="19077" b="1491"/>
          <a:stretch/>
        </p:blipFill>
        <p:spPr bwMode="auto">
          <a:xfrm>
            <a:off x="10453941" y="5783264"/>
            <a:ext cx="1738059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67" y="89708"/>
            <a:ext cx="3624897" cy="15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8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16" y="2431702"/>
            <a:ext cx="10582183" cy="1737074"/>
          </a:xfrm>
          <a:noFill/>
        </p:spPr>
        <p:txBody>
          <a:bodyPr anchor="t"/>
          <a:lstStyle>
            <a:lvl1pPr algn="ctr">
              <a:tabLst>
                <a:tab pos="4119563" algn="l"/>
              </a:tabLst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04088"/>
            <a:ext cx="12192000" cy="57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04835" y="4233672"/>
            <a:ext cx="11187165" cy="173736"/>
          </a:xfrm>
          <a:prstGeom prst="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50000"/>
                  <a:lumOff val="50000"/>
                </a:schemeClr>
              </a:gs>
              <a:gs pos="64999">
                <a:schemeClr val="bg1">
                  <a:lumMod val="50000"/>
                </a:schemeClr>
              </a:gs>
              <a:gs pos="89999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6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CF079-83DC-4723-895A-A233A779B4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reeform 12"/>
          <p:cNvSpPr>
            <a:spLocks/>
          </p:cNvSpPr>
          <p:nvPr userDrawn="1"/>
        </p:nvSpPr>
        <p:spPr bwMode="auto">
          <a:xfrm flipH="1">
            <a:off x="-7" y="1"/>
            <a:ext cx="2071461" cy="6858000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11000">
                <a:srgbClr val="00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 flipH="1">
            <a:off x="484657" y="1"/>
            <a:ext cx="1226528" cy="6858000"/>
          </a:xfrm>
          <a:custGeom>
            <a:avLst/>
            <a:gdLst>
              <a:gd name="T0" fmla="*/ 101 w 387"/>
              <a:gd name="T1" fmla="*/ 0 h 3172"/>
              <a:gd name="T2" fmla="*/ 0 w 387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7" h="3172">
                <a:moveTo>
                  <a:pt x="101" y="0"/>
                </a:moveTo>
                <a:cubicBezTo>
                  <a:pt x="387" y="1404"/>
                  <a:pt x="122" y="2697"/>
                  <a:pt x="0" y="3172"/>
                </a:cubicBezTo>
              </a:path>
            </a:pathLst>
          </a:custGeom>
          <a:noFill/>
          <a:ln w="6350">
            <a:solidFill>
              <a:srgbClr val="FFFF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 flipH="1">
            <a:off x="418538" y="1"/>
            <a:ext cx="1057921" cy="6858000"/>
          </a:xfrm>
          <a:custGeom>
            <a:avLst/>
            <a:gdLst>
              <a:gd name="T0" fmla="*/ 0 w 334"/>
              <a:gd name="T1" fmla="*/ 0 h 3172"/>
              <a:gd name="T2" fmla="*/ 16 w 334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4" h="3172">
                <a:moveTo>
                  <a:pt x="0" y="0"/>
                </a:moveTo>
                <a:cubicBezTo>
                  <a:pt x="334" y="1375"/>
                  <a:pt x="126" y="2664"/>
                  <a:pt x="16" y="3172"/>
                </a:cubicBezTo>
              </a:path>
            </a:pathLst>
          </a:custGeom>
          <a:noFill/>
          <a:ln w="6350">
            <a:solidFill>
              <a:srgbClr val="FFFF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 flipH="1">
            <a:off x="284975" y="1"/>
            <a:ext cx="1074452" cy="6858000"/>
          </a:xfrm>
          <a:custGeom>
            <a:avLst/>
            <a:gdLst>
              <a:gd name="T0" fmla="*/ 21 w 339"/>
              <a:gd name="T1" fmla="*/ 0 h 3172"/>
              <a:gd name="T2" fmla="*/ 0 w 339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9" h="3172">
                <a:moveTo>
                  <a:pt x="21" y="0"/>
                </a:moveTo>
                <a:cubicBezTo>
                  <a:pt x="339" y="1377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6"/>
          <p:cNvSpPr>
            <a:spLocks/>
          </p:cNvSpPr>
          <p:nvPr userDrawn="1"/>
        </p:nvSpPr>
        <p:spPr bwMode="auto">
          <a:xfrm flipH="1">
            <a:off x="387462" y="1"/>
            <a:ext cx="1071145" cy="6858000"/>
          </a:xfrm>
          <a:custGeom>
            <a:avLst/>
            <a:gdLst>
              <a:gd name="T0" fmla="*/ 20 w 338"/>
              <a:gd name="T1" fmla="*/ 0 h 3172"/>
              <a:gd name="T2" fmla="*/ 0 w 338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3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2095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5824" y="10271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6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7CF079-83DC-4723-895A-A233A779B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27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184" y="1708531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4744" y="101181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2552" y="1708531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59616" y="6492876"/>
            <a:ext cx="6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7CF079-83DC-4723-895A-A233A779B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1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6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7CF079-83DC-4723-895A-A233A779B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3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2711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54056" y="1027113"/>
            <a:ext cx="53848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66248" y="3386139"/>
            <a:ext cx="53848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8826"/>
            <a:ext cx="12192000" cy="70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6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7CF079-83DC-4723-895A-A233A779B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8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27114"/>
            <a:ext cx="5384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7744" y="102711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8826"/>
            <a:ext cx="12192000" cy="70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6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7CF079-83DC-4723-895A-A233A779B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3" y="7927"/>
            <a:ext cx="11478639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23736" y="2072042"/>
            <a:ext cx="1136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-90" baseline="0" dirty="0">
                <a:solidFill>
                  <a:schemeClr val="tx1"/>
                </a:solidFill>
                <a:latin typeface="Arial Black" pitchFamily="34" charset="0"/>
              </a:rPr>
              <a:t>Questions &amp; Answers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997021" y="3144541"/>
            <a:ext cx="1119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nstantia" panose="02030602050306030303" pitchFamily="18" charset="0"/>
              </a:rPr>
              <a:t>Forward Together        </a:t>
            </a:r>
            <a:r>
              <a:rPr lang="en-US" sz="3200" b="1" baseline="0" dirty="0">
                <a:latin typeface="Constantia" panose="02030602050306030303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ReliabilityFirst 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42" y="3113696"/>
            <a:ext cx="717297" cy="537393"/>
          </a:xfrm>
          <a:prstGeom prst="rect">
            <a:avLst/>
          </a:prstGeom>
        </p:spPr>
      </p:pic>
      <p:sp>
        <p:nvSpPr>
          <p:cNvPr id="31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-88227" y="5928611"/>
            <a:ext cx="64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CF079-83DC-4723-895A-A233A779B4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Freeform 12"/>
          <p:cNvSpPr>
            <a:spLocks/>
          </p:cNvSpPr>
          <p:nvPr userDrawn="1"/>
        </p:nvSpPr>
        <p:spPr bwMode="auto">
          <a:xfrm flipH="1">
            <a:off x="-88234" y="0"/>
            <a:ext cx="2028651" cy="6858000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11000">
                <a:srgbClr val="00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3"/>
          <p:cNvSpPr>
            <a:spLocks/>
          </p:cNvSpPr>
          <p:nvPr userDrawn="1"/>
        </p:nvSpPr>
        <p:spPr bwMode="auto">
          <a:xfrm flipH="1">
            <a:off x="396431" y="0"/>
            <a:ext cx="1201180" cy="6858000"/>
          </a:xfrm>
          <a:custGeom>
            <a:avLst/>
            <a:gdLst>
              <a:gd name="T0" fmla="*/ 101 w 387"/>
              <a:gd name="T1" fmla="*/ 0 h 3172"/>
              <a:gd name="T2" fmla="*/ 0 w 387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7" h="3172">
                <a:moveTo>
                  <a:pt x="101" y="0"/>
                </a:moveTo>
                <a:cubicBezTo>
                  <a:pt x="387" y="1404"/>
                  <a:pt x="122" y="2697"/>
                  <a:pt x="0" y="3172"/>
                </a:cubicBezTo>
              </a:path>
            </a:pathLst>
          </a:custGeom>
          <a:noFill/>
          <a:ln w="6350">
            <a:solidFill>
              <a:srgbClr val="FFFF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4"/>
          <p:cNvSpPr>
            <a:spLocks/>
          </p:cNvSpPr>
          <p:nvPr userDrawn="1"/>
        </p:nvSpPr>
        <p:spPr bwMode="auto">
          <a:xfrm flipH="1">
            <a:off x="330308" y="0"/>
            <a:ext cx="1036057" cy="6858000"/>
          </a:xfrm>
          <a:custGeom>
            <a:avLst/>
            <a:gdLst>
              <a:gd name="T0" fmla="*/ 0 w 334"/>
              <a:gd name="T1" fmla="*/ 0 h 3172"/>
              <a:gd name="T2" fmla="*/ 16 w 334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4" h="3172">
                <a:moveTo>
                  <a:pt x="0" y="0"/>
                </a:moveTo>
                <a:cubicBezTo>
                  <a:pt x="334" y="1375"/>
                  <a:pt x="126" y="2664"/>
                  <a:pt x="16" y="3172"/>
                </a:cubicBezTo>
              </a:path>
            </a:pathLst>
          </a:custGeom>
          <a:noFill/>
          <a:ln w="6350">
            <a:solidFill>
              <a:srgbClr val="FFFF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5"/>
          <p:cNvSpPr>
            <a:spLocks/>
          </p:cNvSpPr>
          <p:nvPr userDrawn="1"/>
        </p:nvSpPr>
        <p:spPr bwMode="auto">
          <a:xfrm flipH="1">
            <a:off x="196745" y="0"/>
            <a:ext cx="1052247" cy="6858000"/>
          </a:xfrm>
          <a:custGeom>
            <a:avLst/>
            <a:gdLst>
              <a:gd name="T0" fmla="*/ 21 w 339"/>
              <a:gd name="T1" fmla="*/ 0 h 3172"/>
              <a:gd name="T2" fmla="*/ 0 w 339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9" h="3172">
                <a:moveTo>
                  <a:pt x="21" y="0"/>
                </a:moveTo>
                <a:cubicBezTo>
                  <a:pt x="339" y="1377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6"/>
          <p:cNvSpPr>
            <a:spLocks/>
          </p:cNvSpPr>
          <p:nvPr userDrawn="1"/>
        </p:nvSpPr>
        <p:spPr bwMode="auto">
          <a:xfrm flipH="1">
            <a:off x="299232" y="0"/>
            <a:ext cx="1049008" cy="6858000"/>
          </a:xfrm>
          <a:custGeom>
            <a:avLst/>
            <a:gdLst>
              <a:gd name="T0" fmla="*/ 20 w 338"/>
              <a:gd name="T1" fmla="*/ 0 h 3172"/>
              <a:gd name="T2" fmla="*/ 0 w 338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5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84" y="1016000"/>
            <a:ext cx="11825816" cy="5421376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4213" indent="-227013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6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7CF079-83DC-4723-895A-A233A779B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1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769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184" y="1027114"/>
            <a:ext cx="118258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92961"/>
            <a:ext cx="1219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79279"/>
            <a:ext cx="6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7CF079-83DC-4723-895A-A233A779B4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838828"/>
            <a:ext cx="12192000" cy="0"/>
          </a:xfrm>
          <a:prstGeom prst="line">
            <a:avLst/>
          </a:prstGeom>
          <a:noFill/>
          <a:ln w="38100">
            <a:solidFill>
              <a:srgbClr val="6466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69716"/>
            <a:ext cx="12192000" cy="109728"/>
          </a:xfrm>
          <a:prstGeom prst="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50000"/>
                  <a:lumOff val="50000"/>
                </a:schemeClr>
              </a:gs>
              <a:gs pos="64999">
                <a:schemeClr val="bg1">
                  <a:lumMod val="50000"/>
                </a:schemeClr>
              </a:gs>
              <a:gs pos="89999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394202" y="6604084"/>
            <a:ext cx="32257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Constantia" pitchFamily="18" charset="0"/>
              </a:rPr>
              <a:t>Forward Together • </a:t>
            </a:r>
            <a:r>
              <a:rPr lang="en-US" sz="1050" b="1" dirty="0">
                <a:solidFill>
                  <a:srgbClr val="FF0000"/>
                </a:solidFill>
                <a:latin typeface="Constantia" pitchFamily="18" charset="0"/>
              </a:rPr>
              <a:t>ReliabilityFirst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788" y="5799667"/>
            <a:ext cx="1160545" cy="1040046"/>
          </a:xfrm>
          <a:prstGeom prst="rect">
            <a:avLst/>
          </a:prstGeom>
        </p:spPr>
      </p:pic>
      <p:sp>
        <p:nvSpPr>
          <p:cNvPr id="3" name="MSIPCMContentMarking" descr="{&quot;HashCode&quot;:1916637883,&quot;Placement&quot;:&quot;Header&quot;,&quot;Top&quot;:0.0,&quot;Left&quot;:862.1457,&quot;SlideWidth&quot;:960,&quot;SlideHeight&quot;:540}">
            <a:extLst>
              <a:ext uri="{FF2B5EF4-FFF2-40B4-BE49-F238E27FC236}">
                <a16:creationId xmlns:a16="http://schemas.microsoft.com/office/drawing/2014/main" id="{2AA39B30-3054-3925-BD45-5F4F1A7BAC17}"/>
              </a:ext>
            </a:extLst>
          </p:cNvPr>
          <p:cNvSpPr txBox="1"/>
          <p:nvPr userDrawn="1"/>
        </p:nvSpPr>
        <p:spPr>
          <a:xfrm>
            <a:off x="10949250" y="0"/>
            <a:ext cx="124275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11" r:id="rId2"/>
    <p:sldLayoutId id="2147483812" r:id="rId3"/>
    <p:sldLayoutId id="2147483813" r:id="rId4"/>
    <p:sldLayoutId id="2147483814" r:id="rId5"/>
    <p:sldLayoutId id="2147483820" r:id="rId6"/>
    <p:sldLayoutId id="2147483823" r:id="rId7"/>
    <p:sldLayoutId id="2147483833" r:id="rId8"/>
    <p:sldLayoutId id="2147483834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pa/comp/CAOneStopShop/ERO%20CMEP%20Implementation%20Plan%20v1.0%20-%20202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7968" y="2585628"/>
            <a:ext cx="10924032" cy="1686744"/>
          </a:xfrm>
        </p:spPr>
        <p:txBody>
          <a:bodyPr/>
          <a:lstStyle/>
          <a:p>
            <a:r>
              <a:rPr lang="en-US" dirty="0"/>
              <a:t>FAC-008 Questionnaire</a:t>
            </a:r>
            <a:br>
              <a:rPr lang="en-US" dirty="0"/>
            </a:br>
            <a:r>
              <a:rPr lang="en-US" dirty="0"/>
              <a:t>Informational Session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Mike Hughes</a:t>
            </a:r>
          </a:p>
          <a:p>
            <a:r>
              <a:rPr lang="en-US" sz="2000" dirty="0"/>
              <a:t>Ash Chappell</a:t>
            </a:r>
          </a:p>
          <a:p>
            <a:r>
              <a:rPr lang="en-US" sz="2000" dirty="0"/>
              <a:t>Beth Rettig</a:t>
            </a:r>
          </a:p>
        </p:txBody>
      </p:sp>
    </p:spTree>
    <p:extLst>
      <p:ext uri="{BB962C8B-B14F-4D97-AF65-F5344CB8AC3E}">
        <p14:creationId xmlns:p14="http://schemas.microsoft.com/office/powerpoint/2010/main" val="187799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D614-8C38-56BE-79EF-37CB40E5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Process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7F0D-52BC-8CB5-AB3A-ABE307438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Surveys are due Aug. 15, 2022</a:t>
            </a:r>
          </a:p>
          <a:p>
            <a:endParaRPr lang="en-US" dirty="0"/>
          </a:p>
          <a:p>
            <a:r>
              <a:rPr lang="en-US" dirty="0"/>
              <a:t>RF will review the survey responses in late Q3 and Q4</a:t>
            </a:r>
          </a:p>
          <a:p>
            <a:endParaRPr lang="en-US" dirty="0"/>
          </a:p>
          <a:p>
            <a:r>
              <a:rPr lang="en-US" dirty="0"/>
              <a:t>Self Certifications for this effort will be scheduled throughout the 2023 and 2024 calendar years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6E1B-E818-9B0F-0CA8-E3068E029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2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01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0560-078D-3318-C9AA-B63A2E80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66EBE-0D05-88B9-8B19-2D5726287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839AB-47D5-910C-4BAE-6A4C900B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33" y="3689956"/>
            <a:ext cx="3585474" cy="1289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50373C-9D5B-B8C3-0977-7FE8148DB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692" y="3689956"/>
            <a:ext cx="3835400" cy="1320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F49721-CD99-22A0-F484-850E32656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468" y="3689956"/>
            <a:ext cx="3290663" cy="128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6092AA-B135-0FEC-1D2A-30267806B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697" y="1401033"/>
            <a:ext cx="5368204" cy="16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0560-078D-3318-C9AA-B63A2E80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267E0-86C5-1B81-2DC5-9A1D24F7C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RF sent out the FAC-008 survey</a:t>
            </a:r>
          </a:p>
          <a:p>
            <a:r>
              <a:rPr lang="en-US" dirty="0"/>
              <a:t>What is asked in the survey</a:t>
            </a:r>
          </a:p>
          <a:p>
            <a:r>
              <a:rPr lang="en-US" dirty="0"/>
              <a:t>When the survey was sent and it’s due date</a:t>
            </a:r>
          </a:p>
          <a:p>
            <a:r>
              <a:rPr lang="en-US" dirty="0"/>
              <a:t>Decisions RF will be making based on the survey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66EBE-0D05-88B9-8B19-2D5726287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C838-9318-12DF-31F6-2AF05704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CMEP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BB4A-AEC9-1B68-9C5E-0E67A11A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FAC-008 (Facility Ratings) continues to be an area of focus for the NERC 2022 CMEP IP  </a:t>
            </a:r>
          </a:p>
          <a:p>
            <a:pPr marL="0" indent="0">
              <a:buNone/>
            </a:pPr>
            <a:r>
              <a:rPr lang="en-US" sz="1600" dirty="0"/>
              <a:t>FAC-008 is identified in the CMEP IP as a focus area for “</a:t>
            </a:r>
            <a:r>
              <a:rPr lang="en-US" sz="1600" i="1" dirty="0"/>
              <a:t>Gaps in Program Execution</a:t>
            </a:r>
            <a:r>
              <a:rPr lang="en-US" sz="1600" dirty="0"/>
              <a:t>” (see pages 8 &amp; 9 of the CMEP IP)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https://www.nerc.com/pa/comp/CAOneStopShop/ERO%20CMEP%20Implementation%20Plan%20v1.0%20-%202022.pdf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2EA77-EC1C-4435-2C11-898A2AA4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7A754-51F0-8B9A-60A5-C4827F96C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7" y="2580352"/>
            <a:ext cx="4167341" cy="3331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86E8E-D45B-2673-7630-FB9A970F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426" y="2487219"/>
            <a:ext cx="5404908" cy="34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AABC-E558-BD79-8968-1563D843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“Why”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118D-7B28-D9FA-32B7-9A1F22AE1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RF, NERC and the ERO continue to see gaps in program execution for FAC-008 in Facility Ratings. These gaps include:</a:t>
            </a:r>
          </a:p>
          <a:p>
            <a:pPr lvl="1"/>
            <a:r>
              <a:rPr lang="en-US" dirty="0"/>
              <a:t>Miscommunication between departments and between entities</a:t>
            </a:r>
          </a:p>
          <a:p>
            <a:pPr lvl="1"/>
            <a:r>
              <a:rPr lang="en-US" dirty="0"/>
              <a:t>Changes in the field not getting back to the proper channels</a:t>
            </a:r>
          </a:p>
          <a:p>
            <a:pPr lvl="1"/>
            <a:r>
              <a:rPr lang="en-US" dirty="0"/>
              <a:t>Missing components in the facility ratings database and/or methodology</a:t>
            </a:r>
          </a:p>
          <a:p>
            <a:pPr lvl="1"/>
            <a:r>
              <a:rPr lang="en-US" dirty="0"/>
              <a:t>User typing and/or rounding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Validating mitigation walkdowns still finding field discrepancies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5AE16-8379-450C-7320-3E59CD487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Image result for Photo of a substation">
            <a:extLst>
              <a:ext uri="{FF2B5EF4-FFF2-40B4-BE49-F238E27FC236}">
                <a16:creationId xmlns:a16="http://schemas.microsoft.com/office/drawing/2014/main" id="{A59E0462-AF1E-1568-EEF2-A60C392C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8" y="4653333"/>
            <a:ext cx="2501752" cy="15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hoto of a substation">
            <a:extLst>
              <a:ext uri="{FF2B5EF4-FFF2-40B4-BE49-F238E27FC236}">
                <a16:creationId xmlns:a16="http://schemas.microsoft.com/office/drawing/2014/main" id="{35E626E9-F49C-283B-4A8A-6F28F726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0" y="4653334"/>
            <a:ext cx="2337679" cy="15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,500 Electric Substation Photos - Free &amp; Royalty-Free Stock Photos from  Dreamstime">
            <a:extLst>
              <a:ext uri="{FF2B5EF4-FFF2-40B4-BE49-F238E27FC236}">
                <a16:creationId xmlns:a16="http://schemas.microsoft.com/office/drawing/2014/main" id="{871F5F4C-1D5D-D340-7C96-AC61C4E4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9" y="4653333"/>
            <a:ext cx="2119626" cy="15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7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Process and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1E909-F5CC-B7B3-E8AB-EF6DA8E3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578" y="984738"/>
            <a:ext cx="5576961" cy="58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7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B039-FA04-635F-3ED6-AA336D00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‘Complete the Questionnaire’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3CDC2-BC0E-AA68-3738-D775D5195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A2DF-128A-879A-F7EE-39DF120E1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33" y="1796995"/>
            <a:ext cx="3280331" cy="3364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06D67-7516-34D3-D03D-DD0EAAEF7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099" y="1039930"/>
            <a:ext cx="8310140" cy="58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FA72-CF2E-BE01-4BF0-0214565B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‘Complete the Questionnaire’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F6E14-C538-8D24-DDA1-A76404F0F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6A843-A0BD-D976-771F-97243EA7D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2" y="987574"/>
            <a:ext cx="11664563" cy="58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9E16-74DE-9AF3-C066-7AD8201D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Process and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9BFE9-F6F5-BDE8-4DAE-060B4CF97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CF079-83DC-4723-895A-A233A779B45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559BB-9BB2-A0D9-FC4D-686D1A7A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08" y="1180140"/>
            <a:ext cx="9050241" cy="55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0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F Document Category" ma:contentTypeID="0x010100293EF657CC87C84BB875DD9F9468FD470002B94C1C83ACB646A034093BBBF800E5" ma:contentTypeVersion="3" ma:contentTypeDescription="" ma:contentTypeScope="" ma:versionID="0f247ed9f49b3da70078c96aff535266">
  <xsd:schema xmlns:xsd="http://www.w3.org/2001/XMLSchema" xmlns:xs="http://www.w3.org/2001/XMLSchema" xmlns:p="http://schemas.microsoft.com/office/2006/metadata/properties" xmlns:ns2="b281c2d9-f380-47b4-b94a-7080875569e4" targetNamespace="http://schemas.microsoft.com/office/2006/metadata/properties" ma:root="true" ma:fieldsID="a77d9b14ff91759018294c50265de2e0" ns2:_="">
    <xsd:import namespace="b281c2d9-f380-47b4-b94a-7080875569e4"/>
    <xsd:element name="properties">
      <xsd:complexType>
        <xsd:sequence>
          <xsd:element name="documentManagement">
            <xsd:complexType>
              <xsd:all>
                <xsd:element ref="ns2:EventLookup" minOccurs="0"/>
                <xsd:element ref="ns2:EventLookup_x003a_ID" minOccurs="0"/>
                <xsd:element ref="ns2:rfMainCategory" minOccurs="0"/>
                <xsd:element ref="ns2:rf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c2d9-f380-47b4-b94a-7080875569e4" elementFormDefault="qualified">
    <xsd:import namespace="http://schemas.microsoft.com/office/2006/documentManagement/types"/>
    <xsd:import namespace="http://schemas.microsoft.com/office/infopath/2007/PartnerControls"/>
    <xsd:element name="EventLookup" ma:index="8" nillable="true" ma:displayName="Event Lookup" ma:list="{84ae63f2-a6fc-4e7f-97cf-8e163e662e3b}" ma:internalName="EventLookup" ma:showField="Title_x0020_and_x0020_Date" ma:web="b281c2d9-f380-47b4-b94a-7080875569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ventLookup_x003a_ID" ma:index="9" nillable="true" ma:displayName="EventLookup:ID" ma:list="{84ae63f2-a6fc-4e7f-97cf-8e163e662e3b}" ma:internalName="EventLookup_x003A_ID" ma:readOnly="true" ma:showField="ID" ma:web="b281c2d9-f380-47b4-b94a-7080875569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fMainCategory" ma:index="10" nillable="true" ma:displayName="Main Category" ma:internalName="rfMainCategory">
      <xsd:simpleType>
        <xsd:restriction base="dms:Text"/>
      </xsd:simpleType>
    </xsd:element>
    <xsd:element name="rfSubCategory" ma:index="11" nillable="true" ma:displayName="Sub Category" ma:internalName="rfSubCategor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fMainCategory xmlns="b281c2d9-f380-47b4-b94a-7080875569e4">Documents</rfMainCategory>
    <rfSubCategory xmlns="b281c2d9-f380-47b4-b94a-7080875569e4" xsi:nil="true"/>
    <EventLookup xmlns="b281c2d9-f380-47b4-b94a-7080875569e4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rporate Template" ma:contentTypeID="0x01010018537B5B0E704245A7918CE92F5687D10100D6182500F34D3D46946A7B09D4919D58" ma:contentTypeVersion="10" ma:contentTypeDescription="" ma:contentTypeScope="" ma:versionID="5ee7636cb13d176d2dd72eadc5233f1b">
  <xsd:schema xmlns:xsd="http://www.w3.org/2001/XMLSchema" xmlns:xs="http://www.w3.org/2001/XMLSchema" xmlns:p="http://schemas.microsoft.com/office/2006/metadata/properties" xmlns:ns2="7c422383-a134-45d1-b82c-ba5ff1ea65d6" xmlns:ns3="1c0198e7-ee3b-4e3c-a803-34879130a882" targetNamespace="http://schemas.microsoft.com/office/2006/metadata/properties" ma:root="true" ma:fieldsID="6706b7aa2406c6cf6745d595a9d67104" ns2:_="" ns3:_="">
    <xsd:import namespace="7c422383-a134-45d1-b82c-ba5ff1ea65d6"/>
    <xsd:import namespace="1c0198e7-ee3b-4e3c-a803-34879130a8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Form" minOccurs="0"/>
                <xsd:element ref="ns2:Template" minOccurs="0"/>
                <xsd:element ref="ns2:rfYea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22383-a134-45d1-b82c-ba5ff1ea65d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ac4d5927-405b-4d52-a751-0327e9bc57b1}" ma:internalName="TaxCatchAll" ma:showField="CatchAllData" ma:web="1c0198e7-ee3b-4e3c-a803-34879130a8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ac4d5927-405b-4d52-a751-0327e9bc57b1}" ma:internalName="TaxCatchAllLabel" ma:readOnly="true" ma:showField="CatchAllDataLabel" ma:web="1c0198e7-ee3b-4e3c-a803-34879130a8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orm" ma:index="10" nillable="true" ma:displayName="Form" ma:default="0" ma:internalName="Form">
      <xsd:simpleType>
        <xsd:restriction base="dms:Boolean"/>
      </xsd:simpleType>
    </xsd:element>
    <xsd:element name="Template" ma:index="11" nillable="true" ma:displayName="Template" ma:default="0" ma:internalName="Template">
      <xsd:simpleType>
        <xsd:restriction base="dms:Boolean"/>
      </xsd:simpleType>
    </xsd:element>
    <xsd:element name="rfYear" ma:index="12" nillable="true" ma:displayName="Year" ma:default="2022" ma:format="Dropdown" ma:internalName="rfYear">
      <xsd:simpleType>
        <xsd:restriction base="dms:Choice"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198e7-ee3b-4e3c-a803-34879130a882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C64FA06-92B7-4765-ADB2-3E0FE948B49C}"/>
</file>

<file path=customXml/itemProps2.xml><?xml version="1.0" encoding="utf-8"?>
<ds:datastoreItem xmlns:ds="http://schemas.openxmlformats.org/officeDocument/2006/customXml" ds:itemID="{DDCD4F74-B20A-4516-B31D-D3F39A6056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EF8883-989F-45FC-82C0-142318C9947D}">
  <ds:schemaRefs>
    <ds:schemaRef ds:uri="http://schemas.microsoft.com/office/2006/documentManagement/types"/>
    <ds:schemaRef ds:uri="http://schemas.microsoft.com/office/infopath/2007/PartnerControls"/>
    <ds:schemaRef ds:uri="1c0198e7-ee3b-4e3c-a803-34879130a88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c422383-a134-45d1-b82c-ba5ff1ea6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F13C82F-17D4-4CEE-A1D1-C2FF8C46C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22383-a134-45d1-b82c-ba5ff1ea65d6"/>
    <ds:schemaRef ds:uri="1c0198e7-ee3b-4e3c-a803-34879130a8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7F2885B-81F4-402E-81B8-741E40FD0A7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22537</TotalTime>
  <Words>444</Words>
  <Application>Microsoft Office PowerPoint</Application>
  <PresentationFormat>Widescreen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Constantia</vt:lpstr>
      <vt:lpstr>Wingdings</vt:lpstr>
      <vt:lpstr>Office Theme</vt:lpstr>
      <vt:lpstr>FAC-008 Questionnaire Informational Session</vt:lpstr>
      <vt:lpstr>WELCOME</vt:lpstr>
      <vt:lpstr>OVERVIEW</vt:lpstr>
      <vt:lpstr>2022 CMEP IP</vt:lpstr>
      <vt:lpstr>The “Why”</vt:lpstr>
      <vt:lpstr>Questionnaire Process and Timeline</vt:lpstr>
      <vt:lpstr>‘Complete the Questionnaire’</vt:lpstr>
      <vt:lpstr>‘Complete the Questionnaire’</vt:lpstr>
      <vt:lpstr>Questionnaire Process and Timeline</vt:lpstr>
      <vt:lpstr>Questionnaire Process and Timeline</vt:lpstr>
      <vt:lpstr>PowerPoint Presentation</vt:lpstr>
    </vt:vector>
  </TitlesOfParts>
  <Company>ECAR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FAC008 Questionnaire Informational Presentation</dc:title>
  <dc:creator>carolc</dc:creator>
  <cp:lastModifiedBy>Beth Rettig</cp:lastModifiedBy>
  <cp:revision>916</cp:revision>
  <cp:lastPrinted>2019-02-22T17:24:44Z</cp:lastPrinted>
  <dcterms:created xsi:type="dcterms:W3CDTF">2008-05-13T20:01:19Z</dcterms:created>
  <dcterms:modified xsi:type="dcterms:W3CDTF">2022-07-15T13:27:20Z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65e94e59-7529-4a02-86b2-022de5b59b63</vt:lpwstr>
  </property>
  <property fmtid="{D5CDD505-2E9C-101B-9397-08002B2CF9AE}" pid="3" name="Year">
    <vt:lpwstr>17;#2017|39c0004a-91b9-4988-9ec0-a6ff28719746</vt:lpwstr>
  </property>
  <property fmtid="{D5CDD505-2E9C-101B-9397-08002B2CF9AE}" pid="4" name="g99b20cb4bb74434b9675bb8e21114cf">
    <vt:lpwstr>2017|39c0004a-91b9-4988-9ec0-a6ff28719746</vt:lpwstr>
  </property>
  <property fmtid="{D5CDD505-2E9C-101B-9397-08002B2CF9AE}" pid="5" name="ContentTypeId">
    <vt:lpwstr>0x010100293EF657CC87C84BB875DD9F9468FD470002B94C1C83ACB646A034093BBBF800E5</vt:lpwstr>
  </property>
  <property fmtid="{D5CDD505-2E9C-101B-9397-08002B2CF9AE}" pid="6" name="MSIP_Label_a820904c-3f58-45c7-9786-b1f7542ca4dd_Enabled">
    <vt:lpwstr>true</vt:lpwstr>
  </property>
  <property fmtid="{D5CDD505-2E9C-101B-9397-08002B2CF9AE}" pid="7" name="MSIP_Label_a820904c-3f58-45c7-9786-b1f7542ca4dd_SetDate">
    <vt:lpwstr>2022-07-12T03:07:59Z</vt:lpwstr>
  </property>
  <property fmtid="{D5CDD505-2E9C-101B-9397-08002B2CF9AE}" pid="8" name="MSIP_Label_a820904c-3f58-45c7-9786-b1f7542ca4dd_Method">
    <vt:lpwstr>Standard</vt:lpwstr>
  </property>
  <property fmtid="{D5CDD505-2E9C-101B-9397-08002B2CF9AE}" pid="9" name="MSIP_Label_a820904c-3f58-45c7-9786-b1f7542ca4dd_Name">
    <vt:lpwstr>Confidential</vt:lpwstr>
  </property>
  <property fmtid="{D5CDD505-2E9C-101B-9397-08002B2CF9AE}" pid="10" name="MSIP_Label_a820904c-3f58-45c7-9786-b1f7542ca4dd_SiteId">
    <vt:lpwstr>4a013fdd-4fb3-493a-bfd2-96a7301ad50c</vt:lpwstr>
  </property>
  <property fmtid="{D5CDD505-2E9C-101B-9397-08002B2CF9AE}" pid="11" name="MSIP_Label_a820904c-3f58-45c7-9786-b1f7542ca4dd_ActionId">
    <vt:lpwstr>3be098f9-7b0f-4595-ba1e-fb8da76223ec</vt:lpwstr>
  </property>
  <property fmtid="{D5CDD505-2E9C-101B-9397-08002B2CF9AE}" pid="12" name="MSIP_Label_a820904c-3f58-45c7-9786-b1f7542ca4dd_ContentBits">
    <vt:lpwstr>0</vt:lpwstr>
  </property>
</Properties>
</file>