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97" d="100"/>
          <a:sy n="97" d="100"/>
        </p:scale>
        <p:origin x="82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Ciccone" userId="S::sam.ciccone@rfirst.org::18fb925f-1504-45b1-90a8-f93295dfbe88" providerId="AD" clId="Web-{3F2932A3-0654-7C8A-62B8-50ED9C4FE808}"/>
    <pc:docChg chg="mod modMainMaster">
      <pc:chgData name="Sam Ciccone" userId="S::sam.ciccone@rfirst.org::18fb925f-1504-45b1-90a8-f93295dfbe88" providerId="AD" clId="Web-{3F2932A3-0654-7C8A-62B8-50ED9C4FE808}" dt="2025-07-25T11:52:13.370" v="1" actId="33475"/>
      <pc:docMkLst>
        <pc:docMk/>
      </pc:docMkLst>
      <pc:sldMasterChg chg="modSp">
        <pc:chgData name="Sam Ciccone" userId="S::sam.ciccone@rfirst.org::18fb925f-1504-45b1-90a8-f93295dfbe88" providerId="AD" clId="Web-{3F2932A3-0654-7C8A-62B8-50ED9C4FE808}" dt="2025-07-25T11:52:13.370" v="0" actId="33475"/>
        <pc:sldMasterMkLst>
          <pc:docMk/>
          <pc:sldMasterMk cId="606977188" sldId="2147483648"/>
        </pc:sldMasterMkLst>
      </pc:sldMasterChg>
    </pc:docChg>
  </pc:docChgLst>
  <pc:docChgLst>
    <pc:chgData name="Sam Ciccone" userId="18fb925f-1504-45b1-90a8-f93295dfbe88" providerId="ADAL" clId="{49C5D90D-F999-43A3-8FB3-91F9D9584549}"/>
    <pc:docChg chg="undo custSel modSld">
      <pc:chgData name="Sam Ciccone" userId="18fb925f-1504-45b1-90a8-f93295dfbe88" providerId="ADAL" clId="{49C5D90D-F999-43A3-8FB3-91F9D9584549}" dt="2025-10-06T15:25:42.900" v="43" actId="20577"/>
      <pc:docMkLst>
        <pc:docMk/>
      </pc:docMkLst>
      <pc:sldChg chg="modSp mod">
        <pc:chgData name="Sam Ciccone" userId="18fb925f-1504-45b1-90a8-f93295dfbe88" providerId="ADAL" clId="{49C5D90D-F999-43A3-8FB3-91F9D9584549}" dt="2025-10-06T15:25:42.900" v="43" actId="20577"/>
        <pc:sldMkLst>
          <pc:docMk/>
          <pc:sldMk cId="895498075" sldId="256"/>
        </pc:sldMkLst>
        <pc:spChg chg="mod">
          <ac:chgData name="Sam Ciccone" userId="18fb925f-1504-45b1-90a8-f93295dfbe88" providerId="ADAL" clId="{49C5D90D-F999-43A3-8FB3-91F9D9584549}" dt="2025-10-06T15:25:42.900" v="43" actId="20577"/>
          <ac:spMkLst>
            <pc:docMk/>
            <pc:sldMk cId="895498075" sldId="256"/>
            <ac:spMk id="3" creationId="{B0159381-9131-5F7D-54AB-722A65414B3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266B67-2273-438A-BF30-D1B3E5AF862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FDEA6E-1DB9-4BD8-AB36-B50FA5F5D39E}">
      <dgm:prSet/>
      <dgm:spPr/>
      <dgm:t>
        <a:bodyPr/>
        <a:lstStyle/>
        <a:p>
          <a:r>
            <a:rPr lang="en-US" dirty="0"/>
            <a:t>Review of Lessons Learned</a:t>
          </a:r>
        </a:p>
      </dgm:t>
    </dgm:pt>
    <dgm:pt modelId="{52235A5B-B773-44E0-8682-0CC4D952FE38}" type="parTrans" cxnId="{B840C812-5B3A-4E6A-BD6C-608163B97334}">
      <dgm:prSet/>
      <dgm:spPr/>
      <dgm:t>
        <a:bodyPr/>
        <a:lstStyle/>
        <a:p>
          <a:endParaRPr lang="en-US"/>
        </a:p>
      </dgm:t>
    </dgm:pt>
    <dgm:pt modelId="{48A44C8B-3C71-4488-9163-81FC8301EE3C}" type="sibTrans" cxnId="{B840C812-5B3A-4E6A-BD6C-608163B97334}">
      <dgm:prSet/>
      <dgm:spPr/>
      <dgm:t>
        <a:bodyPr/>
        <a:lstStyle/>
        <a:p>
          <a:endParaRPr lang="en-US"/>
        </a:p>
      </dgm:t>
    </dgm:pt>
    <dgm:pt modelId="{367B5DE1-985F-46E2-BD66-9C1F08EB0FB3}">
      <dgm:prSet/>
      <dgm:spPr/>
      <dgm:t>
        <a:bodyPr/>
        <a:lstStyle/>
        <a:p>
          <a:r>
            <a:rPr lang="en-US" dirty="0"/>
            <a:t>Preparations</a:t>
          </a:r>
        </a:p>
        <a:p>
          <a:r>
            <a:rPr lang="en-US" dirty="0"/>
            <a:t> for a Certification</a:t>
          </a:r>
        </a:p>
      </dgm:t>
    </dgm:pt>
    <dgm:pt modelId="{5099D2C5-55E9-4457-940E-B9D4603AB707}" type="parTrans" cxnId="{FD7F1B49-39FB-4D34-AD5B-D02DCACEA944}">
      <dgm:prSet/>
      <dgm:spPr/>
      <dgm:t>
        <a:bodyPr/>
        <a:lstStyle/>
        <a:p>
          <a:endParaRPr lang="en-US"/>
        </a:p>
      </dgm:t>
    </dgm:pt>
    <dgm:pt modelId="{BB5A07C9-D661-4421-B025-8C001E6A2881}" type="sibTrans" cxnId="{FD7F1B49-39FB-4D34-AD5B-D02DCACEA944}">
      <dgm:prSet/>
      <dgm:spPr/>
      <dgm:t>
        <a:bodyPr/>
        <a:lstStyle/>
        <a:p>
          <a:endParaRPr lang="en-US"/>
        </a:p>
      </dgm:t>
    </dgm:pt>
    <dgm:pt modelId="{A494E0FD-AFF9-4BE7-9ED7-BEE08DEA3FE1}" type="pres">
      <dgm:prSet presAssocID="{D8266B67-2273-438A-BF30-D1B3E5AF862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D782C13-99C9-4CA6-A782-5DCBBB677C73}" type="pres">
      <dgm:prSet presAssocID="{B1FDEA6E-1DB9-4BD8-AB36-B50FA5F5D39E}" presName="root" presStyleCnt="0"/>
      <dgm:spPr/>
    </dgm:pt>
    <dgm:pt modelId="{128E166A-73D8-4E25-BCA1-4C251BD4369B}" type="pres">
      <dgm:prSet presAssocID="{B1FDEA6E-1DB9-4BD8-AB36-B50FA5F5D39E}" presName="rootComposite" presStyleCnt="0"/>
      <dgm:spPr/>
    </dgm:pt>
    <dgm:pt modelId="{FBC44FCF-095A-43D5-9821-36508B8A6D60}" type="pres">
      <dgm:prSet presAssocID="{B1FDEA6E-1DB9-4BD8-AB36-B50FA5F5D39E}" presName="rootText" presStyleLbl="node1" presStyleIdx="0" presStyleCnt="2" custLinFactNeighborX="9534"/>
      <dgm:spPr/>
    </dgm:pt>
    <dgm:pt modelId="{62109D3F-6E28-4A5F-A08D-377C40A5BC49}" type="pres">
      <dgm:prSet presAssocID="{B1FDEA6E-1DB9-4BD8-AB36-B50FA5F5D39E}" presName="rootConnector" presStyleLbl="node1" presStyleIdx="0" presStyleCnt="2"/>
      <dgm:spPr/>
    </dgm:pt>
    <dgm:pt modelId="{B340EE69-0C02-4CC8-BA8A-ADF8AAC75139}" type="pres">
      <dgm:prSet presAssocID="{B1FDEA6E-1DB9-4BD8-AB36-B50FA5F5D39E}" presName="childShape" presStyleCnt="0"/>
      <dgm:spPr/>
    </dgm:pt>
    <dgm:pt modelId="{D750E490-68D5-4BC6-A6B3-36624D4C8C1F}" type="pres">
      <dgm:prSet presAssocID="{367B5DE1-985F-46E2-BD66-9C1F08EB0FB3}" presName="root" presStyleCnt="0"/>
      <dgm:spPr/>
    </dgm:pt>
    <dgm:pt modelId="{51364737-94A9-48A8-AD4C-BE3DC39A27B6}" type="pres">
      <dgm:prSet presAssocID="{367B5DE1-985F-46E2-BD66-9C1F08EB0FB3}" presName="rootComposite" presStyleCnt="0"/>
      <dgm:spPr/>
    </dgm:pt>
    <dgm:pt modelId="{020CB00D-C7B7-4FED-9607-A34D5B181DF2}" type="pres">
      <dgm:prSet presAssocID="{367B5DE1-985F-46E2-BD66-9C1F08EB0FB3}" presName="rootText" presStyleLbl="node1" presStyleIdx="1" presStyleCnt="2" custLinFactNeighborX="-7527"/>
      <dgm:spPr/>
    </dgm:pt>
    <dgm:pt modelId="{E2ECEFF1-E021-40D4-8C92-0DF3EA77B8FA}" type="pres">
      <dgm:prSet presAssocID="{367B5DE1-985F-46E2-BD66-9C1F08EB0FB3}" presName="rootConnector" presStyleLbl="node1" presStyleIdx="1" presStyleCnt="2"/>
      <dgm:spPr/>
    </dgm:pt>
    <dgm:pt modelId="{FBF38B16-5305-4559-9BCD-86786A89B879}" type="pres">
      <dgm:prSet presAssocID="{367B5DE1-985F-46E2-BD66-9C1F08EB0FB3}" presName="childShape" presStyleCnt="0"/>
      <dgm:spPr/>
    </dgm:pt>
  </dgm:ptLst>
  <dgm:cxnLst>
    <dgm:cxn modelId="{0F8CC209-C198-4B5C-AA71-EE01BF19AA06}" type="presOf" srcId="{B1FDEA6E-1DB9-4BD8-AB36-B50FA5F5D39E}" destId="{62109D3F-6E28-4A5F-A08D-377C40A5BC49}" srcOrd="1" destOrd="0" presId="urn:microsoft.com/office/officeart/2005/8/layout/hierarchy3"/>
    <dgm:cxn modelId="{B840C812-5B3A-4E6A-BD6C-608163B97334}" srcId="{D8266B67-2273-438A-BF30-D1B3E5AF862D}" destId="{B1FDEA6E-1DB9-4BD8-AB36-B50FA5F5D39E}" srcOrd="0" destOrd="0" parTransId="{52235A5B-B773-44E0-8682-0CC4D952FE38}" sibTransId="{48A44C8B-3C71-4488-9163-81FC8301EE3C}"/>
    <dgm:cxn modelId="{FE69E318-E3B9-4FC2-A851-9D5852DBDE91}" type="presOf" srcId="{D8266B67-2273-438A-BF30-D1B3E5AF862D}" destId="{A494E0FD-AFF9-4BE7-9ED7-BEE08DEA3FE1}" srcOrd="0" destOrd="0" presId="urn:microsoft.com/office/officeart/2005/8/layout/hierarchy3"/>
    <dgm:cxn modelId="{E83D1766-C159-4683-9B5F-EA1F23F670AC}" type="presOf" srcId="{367B5DE1-985F-46E2-BD66-9C1F08EB0FB3}" destId="{E2ECEFF1-E021-40D4-8C92-0DF3EA77B8FA}" srcOrd="1" destOrd="0" presId="urn:microsoft.com/office/officeart/2005/8/layout/hierarchy3"/>
    <dgm:cxn modelId="{FD7F1B49-39FB-4D34-AD5B-D02DCACEA944}" srcId="{D8266B67-2273-438A-BF30-D1B3E5AF862D}" destId="{367B5DE1-985F-46E2-BD66-9C1F08EB0FB3}" srcOrd="1" destOrd="0" parTransId="{5099D2C5-55E9-4457-940E-B9D4603AB707}" sibTransId="{BB5A07C9-D661-4421-B025-8C001E6A2881}"/>
    <dgm:cxn modelId="{411A286F-360B-43A9-8A69-2AC253F425BA}" type="presOf" srcId="{367B5DE1-985F-46E2-BD66-9C1F08EB0FB3}" destId="{020CB00D-C7B7-4FED-9607-A34D5B181DF2}" srcOrd="0" destOrd="0" presId="urn:microsoft.com/office/officeart/2005/8/layout/hierarchy3"/>
    <dgm:cxn modelId="{33513156-4A8C-45F9-A2B3-D103C2E3CD6B}" type="presOf" srcId="{B1FDEA6E-1DB9-4BD8-AB36-B50FA5F5D39E}" destId="{FBC44FCF-095A-43D5-9821-36508B8A6D60}" srcOrd="0" destOrd="0" presId="urn:microsoft.com/office/officeart/2005/8/layout/hierarchy3"/>
    <dgm:cxn modelId="{016B596C-37C1-4E44-8816-1A50EDBC9A4D}" type="presParOf" srcId="{A494E0FD-AFF9-4BE7-9ED7-BEE08DEA3FE1}" destId="{AD782C13-99C9-4CA6-A782-5DCBBB677C73}" srcOrd="0" destOrd="0" presId="urn:microsoft.com/office/officeart/2005/8/layout/hierarchy3"/>
    <dgm:cxn modelId="{DFBA0EC2-24CE-4C5F-94DE-36004C19D5C1}" type="presParOf" srcId="{AD782C13-99C9-4CA6-A782-5DCBBB677C73}" destId="{128E166A-73D8-4E25-BCA1-4C251BD4369B}" srcOrd="0" destOrd="0" presId="urn:microsoft.com/office/officeart/2005/8/layout/hierarchy3"/>
    <dgm:cxn modelId="{0436F5DD-159B-45E2-8EE5-F20E93C87357}" type="presParOf" srcId="{128E166A-73D8-4E25-BCA1-4C251BD4369B}" destId="{FBC44FCF-095A-43D5-9821-36508B8A6D60}" srcOrd="0" destOrd="0" presId="urn:microsoft.com/office/officeart/2005/8/layout/hierarchy3"/>
    <dgm:cxn modelId="{32D14D13-336C-4034-8844-34FD4C4AADB2}" type="presParOf" srcId="{128E166A-73D8-4E25-BCA1-4C251BD4369B}" destId="{62109D3F-6E28-4A5F-A08D-377C40A5BC49}" srcOrd="1" destOrd="0" presId="urn:microsoft.com/office/officeart/2005/8/layout/hierarchy3"/>
    <dgm:cxn modelId="{45401BFE-71F6-4D93-BA7C-7809E7A31EB9}" type="presParOf" srcId="{AD782C13-99C9-4CA6-A782-5DCBBB677C73}" destId="{B340EE69-0C02-4CC8-BA8A-ADF8AAC75139}" srcOrd="1" destOrd="0" presId="urn:microsoft.com/office/officeart/2005/8/layout/hierarchy3"/>
    <dgm:cxn modelId="{E563E285-F8DC-4D73-A806-72573D469669}" type="presParOf" srcId="{A494E0FD-AFF9-4BE7-9ED7-BEE08DEA3FE1}" destId="{D750E490-68D5-4BC6-A6B3-36624D4C8C1F}" srcOrd="1" destOrd="0" presId="urn:microsoft.com/office/officeart/2005/8/layout/hierarchy3"/>
    <dgm:cxn modelId="{D0E06437-23FC-417E-9B13-EBCB3B673D89}" type="presParOf" srcId="{D750E490-68D5-4BC6-A6B3-36624D4C8C1F}" destId="{51364737-94A9-48A8-AD4C-BE3DC39A27B6}" srcOrd="0" destOrd="0" presId="urn:microsoft.com/office/officeart/2005/8/layout/hierarchy3"/>
    <dgm:cxn modelId="{6387C199-A9C3-49F2-8D39-F85AA828FA16}" type="presParOf" srcId="{51364737-94A9-48A8-AD4C-BE3DC39A27B6}" destId="{020CB00D-C7B7-4FED-9607-A34D5B181DF2}" srcOrd="0" destOrd="0" presId="urn:microsoft.com/office/officeart/2005/8/layout/hierarchy3"/>
    <dgm:cxn modelId="{5CAC8761-1687-4D72-8AC2-763C5F41AF48}" type="presParOf" srcId="{51364737-94A9-48A8-AD4C-BE3DC39A27B6}" destId="{E2ECEFF1-E021-40D4-8C92-0DF3EA77B8FA}" srcOrd="1" destOrd="0" presId="urn:microsoft.com/office/officeart/2005/8/layout/hierarchy3"/>
    <dgm:cxn modelId="{73579E51-76A6-4178-92C2-8BFD9142D794}" type="presParOf" srcId="{D750E490-68D5-4BC6-A6B3-36624D4C8C1F}" destId="{FBF38B16-5305-4559-9BCD-86786A89B87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44FCF-095A-43D5-9821-36508B8A6D60}">
      <dsp:nvSpPr>
        <dsp:cNvPr id="0" name=""/>
        <dsp:cNvSpPr/>
      </dsp:nvSpPr>
      <dsp:spPr>
        <a:xfrm>
          <a:off x="446755" y="883942"/>
          <a:ext cx="4672458" cy="23362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Review of Lessons Learned</a:t>
          </a:r>
        </a:p>
      </dsp:txBody>
      <dsp:txXfrm>
        <a:off x="515181" y="952368"/>
        <a:ext cx="4535606" cy="2199377"/>
      </dsp:txXfrm>
    </dsp:sp>
    <dsp:sp modelId="{020CB00D-C7B7-4FED-9607-A34D5B181DF2}">
      <dsp:nvSpPr>
        <dsp:cNvPr id="0" name=""/>
        <dsp:cNvSpPr/>
      </dsp:nvSpPr>
      <dsp:spPr>
        <a:xfrm>
          <a:off x="5490161" y="883942"/>
          <a:ext cx="4672458" cy="23362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Preparations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 for a Certification</a:t>
          </a:r>
        </a:p>
      </dsp:txBody>
      <dsp:txXfrm>
        <a:off x="5558587" y="952368"/>
        <a:ext cx="4535606" cy="2199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72087-E2E0-18AF-6CBF-E8D336EAC7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0F6C01-1000-9BB6-A3E3-46F4E0DF01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F2F2C-693C-CF23-4245-599349CAF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A5E10-4BD9-A1B3-A029-8B3A4D702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9DEDF-4F32-53B2-B54A-1FEA46E43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42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C90A5-5DEA-C963-EA6B-349DF7E90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E4F5DF-011A-7F37-7E25-63F2119C5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C57D5-E0DF-17D3-A5CB-4713C9650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616EE-6E99-8A8D-8152-63926D1DF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F30AA-F5A4-1238-B1F9-9BECF8EB7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3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0C5E07-56D1-05C8-6549-02C656F02B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1E6F8-6CF2-5FB7-1B9B-AC00E8AEA1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083D9-9A4B-C3EC-5E65-19C5806D6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8AA02-6B31-107F-6AC6-14947E9A6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7AE04-84FC-BFC6-92AF-F09605BF6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9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32F6B-5460-30FA-5437-98CCEA36D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6BBC8-F368-C6BA-5CF0-0D079405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7768F-F028-347A-A946-A009B7762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30B0A-BB61-CFED-215A-0A072E57D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EAA3B-A5CD-84B0-A929-2152762DD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6BE91-1BE4-50EF-7796-E6B140D56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C5EBC-C744-E687-9389-FDA17937D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939C1-C368-095E-3566-CA0ED14E1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BB753-EF06-BDC1-78E5-E5F4DA90F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926E1-9A68-3C6D-0E0B-5A206242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0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269D4-EA66-2DFA-B121-2D77E804E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521BD-8412-1244-E6CA-EF36FD08C3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C111A5-DA9C-18A2-E599-D113D0FC4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6D979-7B1F-D385-A9CF-B87195D5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93ED7-E48B-E4B5-EF60-FECA99F2F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BC39B-47B4-45D9-9AE4-759BC9E2F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17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ECA98-3C8D-BB72-7FE8-362E9741A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F7F55-5115-68CE-5423-479FDDF89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C85F4-61A7-BA41-3FAB-BD24B5DAA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80C9C9-264C-A093-E901-BB4DAA6A4C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04723D-5EC7-A20D-88B9-8045000D3C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2CD516-DF67-4E17-079F-1CFED8DF8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D7C29A-C5C1-45C3-71EB-F874176EE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EF43CF-B6BE-565D-092C-75BB81B90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5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1F59B-CE9D-25AA-D8A5-CE7379E8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0514D4-9AAB-84F8-5207-7E93CC943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4F8441-2AA7-D6DB-8890-5E553BFC8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E5511A-8F80-7017-5B15-6358C620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90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847E74-43A8-90A0-D844-A9DEA2435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42D7A1-87EC-047C-04D1-FFBA1CB0B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F37979-3894-47CA-2893-F4D541A68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59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C125E-5AA1-CF23-6203-DD18768DF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9005F-707A-B706-297B-38F110334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EF7958-E26D-455B-5E75-D038C624C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1EA4F-455B-AC1B-DC37-2B9F96042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CE877A-9BB4-EC91-E0B2-E3A8311F7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38E4E-1317-C816-F32C-2738730E5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5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ECD64-5410-799B-52D3-F9AB32A2D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935B2-BAE7-3072-CD17-245F1507D5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D57043-02C4-4928-6AA5-D1B910806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1FB32F-8D7A-9B49-73E0-5E34975FB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8B8FE-92E1-8814-C52A-A2018B337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4211E-6D3F-9C6F-A3F5-ABF37F41F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5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0B6440-56E3-6D50-BFD8-A64461265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1929C-5690-5B06-A359-2D86A6F69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3BA70-A11D-83D1-8260-E75E0A7F5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A88566-FDAF-4411-B8FD-0021F1FCCDA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8D97B-2222-23EB-26F1-0EECF5B2FE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EC9CF-DBD6-5339-33A3-26FD424A4C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96333A-4394-44BD-A55F-7D5AC2245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7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86AD6-3DE2-266A-DF66-5D9ED3063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1618" y="1077964"/>
            <a:ext cx="9144000" cy="2387600"/>
          </a:xfrm>
        </p:spPr>
        <p:txBody>
          <a:bodyPr/>
          <a:lstStyle/>
          <a:p>
            <a:r>
              <a:rPr lang="en-US" dirty="0"/>
              <a:t>Certification Lessons Learned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159381-9131-5F7D-54AB-722A65414B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93408"/>
          </a:xfrm>
        </p:spPr>
        <p:txBody>
          <a:bodyPr/>
          <a:lstStyle/>
          <a:p>
            <a:r>
              <a:rPr lang="en-US" dirty="0"/>
              <a:t>Entity Insights From Regional Certifications </a:t>
            </a:r>
          </a:p>
          <a:p>
            <a:r>
              <a:rPr lang="en-US" dirty="0"/>
              <a:t>July 2025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09CF13-D31D-96C9-5C7A-A31186A6C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7982" y="5086835"/>
            <a:ext cx="2592287" cy="6148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67CDF3-F17D-3894-E438-34E1FEEBA6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1908" y="5158905"/>
            <a:ext cx="1256964" cy="4934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4A72D7F-3031-C4C2-D56F-8584D8AAF0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339" y="159829"/>
            <a:ext cx="2467319" cy="76210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A5F3B8E-6018-CABD-CF08-F82ECFB57A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13502" y="5933313"/>
            <a:ext cx="1831705" cy="5533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1C25C5A-013A-D8C1-229E-B5C88BF493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5496" y="6043900"/>
            <a:ext cx="2140169" cy="4934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85A5A71-D9F3-4A7C-4A66-2CDDA92F17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0452" y="6061570"/>
            <a:ext cx="1317206" cy="5448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CC6A695-6040-F192-536D-D1102E47676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03810" y="5143715"/>
            <a:ext cx="2170033" cy="516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498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066BA-0169-F907-8E5C-68C01347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</p:spPr>
        <p:txBody>
          <a:bodyPr/>
          <a:lstStyle/>
          <a:p>
            <a:r>
              <a:rPr lang="en-US" dirty="0"/>
              <a:t>Today’s Discussion 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73101442-8F19-34C1-F98C-9C356EEB22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541131"/>
              </p:ext>
            </p:extLst>
          </p:nvPr>
        </p:nvGraphicFramePr>
        <p:xfrm>
          <a:off x="838200" y="1253331"/>
          <a:ext cx="10515600" cy="4104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22816950-5323-73C4-BE5D-BB874530A1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43101" y="5580335"/>
            <a:ext cx="7705798" cy="121336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7AC83E2-B642-5038-6501-FA92F0D547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0339" y="159829"/>
            <a:ext cx="2467319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569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CB8F-22D0-A8F0-5315-DD926EE7A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142" y="509441"/>
            <a:ext cx="7422932" cy="760290"/>
          </a:xfrm>
        </p:spPr>
        <p:txBody>
          <a:bodyPr/>
          <a:lstStyle/>
          <a:p>
            <a:r>
              <a:rPr lang="en-US" dirty="0"/>
              <a:t>Review of 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C0FAF-4910-719F-0A06-A27EC365A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242"/>
            <a:ext cx="5427784" cy="42751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Themes within Certifications</a:t>
            </a:r>
          </a:p>
          <a:p>
            <a:pPr lvl="1"/>
            <a:r>
              <a:rPr lang="en-US" sz="2600" dirty="0"/>
              <a:t>EMS Vendors</a:t>
            </a:r>
          </a:p>
          <a:p>
            <a:pPr lvl="2"/>
            <a:r>
              <a:rPr lang="en-US" sz="2600" dirty="0"/>
              <a:t>Ensure the vendor understands the scope of the project</a:t>
            </a:r>
          </a:p>
          <a:p>
            <a:pPr lvl="2"/>
            <a:r>
              <a:rPr lang="en-US" sz="2600" dirty="0"/>
              <a:t>Ensure the vendor has enough support; they may be providing support for other entities</a:t>
            </a:r>
          </a:p>
          <a:p>
            <a:pPr lvl="2"/>
            <a:r>
              <a:rPr lang="en-US" sz="2600" dirty="0"/>
              <a:t>If a complete change-out from a legacy EMS is required, make sure the vendor understands the need to provide operators with appropriate training under contractual agreements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BD9775-8463-0AA8-B089-0F6AC18F4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5808267"/>
            <a:ext cx="5806610" cy="91432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7007CC7-D301-8293-FDC9-BE016B741596}"/>
              </a:ext>
            </a:extLst>
          </p:cNvPr>
          <p:cNvSpPr txBox="1">
            <a:spLocks/>
          </p:cNvSpPr>
          <p:nvPr/>
        </p:nvSpPr>
        <p:spPr>
          <a:xfrm>
            <a:off x="6744608" y="1497005"/>
            <a:ext cx="4829909" cy="40839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00000"/>
              </a:lnSpc>
              <a:spcBef>
                <a:spcPts val="0"/>
              </a:spcBef>
              <a:buSzPts val="1000"/>
              <a:buNone/>
              <a:tabLst>
                <a:tab pos="228600" algn="l"/>
                <a:tab pos="457200" algn="l"/>
              </a:tabLst>
            </a:pPr>
            <a:r>
              <a:rPr lang="en-US" sz="2200" dirty="0">
                <a:effectLst/>
                <a:ea typeface="Times New Roman" panose="02020603050405020304" pitchFamily="18" charset="0"/>
              </a:rPr>
              <a:t>Example risks with the vendor during the EMS process, but were mitigated by the Entity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buSzPts val="1000"/>
              <a:tabLst>
                <a:tab pos="228600" algn="l"/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Poor Database and display conversions​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buSzPts val="1000"/>
              <a:tabLst>
                <a:tab pos="228600" algn="l"/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Delayed delivery of a functioning AGC module ​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buSzPts val="1000"/>
              <a:tabLst>
                <a:tab pos="228600" algn="l"/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System delivery was not complete​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buSzPts val="1000"/>
              <a:tabLst>
                <a:tab pos="228600" algn="l"/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Slow to address defects​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buSzPts val="1000"/>
              <a:tabLst>
                <a:tab pos="228600" algn="l"/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Synchronization of environments was challenging​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buSzPts val="1000"/>
              <a:tabLst>
                <a:tab pos="228600" algn="l"/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Documentation lacks clarity and applicability​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buSzPts val="1000"/>
              <a:tabLst>
                <a:tab pos="228600" algn="l"/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Promised features that were difficult or could not be implemented​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A0A8B4-D2FF-3269-872F-E3CC7523A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339" y="159829"/>
            <a:ext cx="2467319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6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422E3-AE75-97C4-1759-7CBC5EAC1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214"/>
            <a:ext cx="10515600" cy="965474"/>
          </a:xfrm>
        </p:spPr>
        <p:txBody>
          <a:bodyPr/>
          <a:lstStyle/>
          <a:p>
            <a:r>
              <a:rPr lang="en-US" dirty="0"/>
              <a:t>Review of 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01A41-C02B-D82E-617F-6FDA2C752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2245"/>
            <a:ext cx="10515600" cy="3478879"/>
          </a:xfrm>
        </p:spPr>
        <p:txBody>
          <a:bodyPr/>
          <a:lstStyle/>
          <a:p>
            <a:r>
              <a:rPr lang="en-US" dirty="0"/>
              <a:t>Themes within Certifications</a:t>
            </a:r>
          </a:p>
          <a:p>
            <a:pPr lvl="1"/>
            <a:r>
              <a:rPr lang="en-US" dirty="0"/>
              <a:t>EMS Vendors</a:t>
            </a:r>
          </a:p>
          <a:p>
            <a:pPr lvl="2"/>
            <a:r>
              <a:rPr lang="en-US" dirty="0"/>
              <a:t>Ensure the vendor understands the specific data that needs to be tested, and if they can do the testing with the entity data</a:t>
            </a:r>
          </a:p>
          <a:p>
            <a:pPr lvl="1"/>
            <a:r>
              <a:rPr lang="en-US" dirty="0"/>
              <a:t>Documentation</a:t>
            </a:r>
          </a:p>
          <a:p>
            <a:pPr lvl="2"/>
            <a:r>
              <a:rPr lang="en-US" dirty="0"/>
              <a:t>Ensure all documentation is finalized </a:t>
            </a:r>
          </a:p>
          <a:p>
            <a:pPr lvl="2"/>
            <a:r>
              <a:rPr lang="en-US" dirty="0"/>
              <a:t>Ensure counterparty agreements (RC, GOP, TOP) are finalized at the time of certification documentation submission.</a:t>
            </a:r>
          </a:p>
          <a:p>
            <a:pPr lvl="2"/>
            <a:r>
              <a:rPr lang="en-US" dirty="0"/>
              <a:t>Develop Internal Controls Documentation to cover both O&amp;P and CIP to support an effective review during the </a:t>
            </a:r>
            <a:r>
              <a:rPr lang="en-US" dirty="0" err="1"/>
              <a:t>Certificaiton</a:t>
            </a:r>
            <a:r>
              <a:rPr lang="en-US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8A5D69-F60B-BE01-F246-3628DEF5A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5808267"/>
            <a:ext cx="5806610" cy="9143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1BCA1B-2D4F-8BAF-5FA8-A29C3BAAB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339" y="159829"/>
            <a:ext cx="2467319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169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F057A-22B6-9EA0-6EEE-EC4BCF62F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8276"/>
            <a:ext cx="10515600" cy="808142"/>
          </a:xfrm>
        </p:spPr>
        <p:txBody>
          <a:bodyPr/>
          <a:lstStyle/>
          <a:p>
            <a:r>
              <a:rPr lang="en-US" dirty="0"/>
              <a:t>Review of Lessons Learned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FCF61-64AA-15C8-66D3-98564BB57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621" y="1596418"/>
            <a:ext cx="10515600" cy="4193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Themes within Certifications</a:t>
            </a:r>
          </a:p>
          <a:p>
            <a:pPr lvl="1"/>
            <a:r>
              <a:rPr lang="en-US" dirty="0"/>
              <a:t>Control Centers</a:t>
            </a:r>
          </a:p>
          <a:p>
            <a:pPr lvl="2"/>
            <a:r>
              <a:rPr lang="en-US" dirty="0"/>
              <a:t>Control Center Construction Companies</a:t>
            </a:r>
          </a:p>
          <a:p>
            <a:pPr lvl="2"/>
            <a:r>
              <a:rPr lang="en-US" dirty="0"/>
              <a:t>New PSP and ESP meeting CIP requirements that the entity might not have realized</a:t>
            </a:r>
          </a:p>
          <a:p>
            <a:pPr lvl="2"/>
            <a:r>
              <a:rPr lang="en-US" dirty="0"/>
              <a:t>Need to understand that all approvals for construction are up to date (Certification of Occupancy COO)</a:t>
            </a:r>
          </a:p>
          <a:p>
            <a:pPr lvl="1"/>
            <a:r>
              <a:rPr lang="en-US" dirty="0"/>
              <a:t>Backup Control Center</a:t>
            </a:r>
          </a:p>
          <a:p>
            <a:pPr lvl="2"/>
            <a:r>
              <a:rPr lang="en-US" dirty="0"/>
              <a:t>Order of operations is essential post-move. Interdependencies between equipment and systems may rely on sequence and the order in which systems are brought online</a:t>
            </a:r>
          </a:p>
          <a:p>
            <a:pPr lvl="2"/>
            <a:r>
              <a:rPr lang="en-US" dirty="0"/>
              <a:t>Always consider potential supply chain risks for critical items in the event of a severe impact (e.g., Covid)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3B92F4-1742-1CB9-7F1A-122A5DB49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627" y="5790101"/>
            <a:ext cx="6420746" cy="10193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3E907F2-553F-95C4-CED3-0A6C24214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339" y="159829"/>
            <a:ext cx="2467319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889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BAFF4-6880-ABF4-8F5E-778AED458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938" y="380037"/>
            <a:ext cx="8305800" cy="959583"/>
          </a:xfrm>
        </p:spPr>
        <p:txBody>
          <a:bodyPr/>
          <a:lstStyle/>
          <a:p>
            <a:r>
              <a:rPr lang="en-US" dirty="0"/>
              <a:t>Preparations for A Certification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23C0B-68C9-BB8C-A2D6-1B2B216D9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108"/>
            <a:ext cx="10515600" cy="4135416"/>
          </a:xfrm>
        </p:spPr>
        <p:txBody>
          <a:bodyPr>
            <a:normAutofit/>
          </a:bodyPr>
          <a:lstStyle/>
          <a:p>
            <a:r>
              <a:rPr lang="en-US" dirty="0"/>
              <a:t>Entities should engage the Regional Entity early</a:t>
            </a:r>
          </a:p>
          <a:p>
            <a:r>
              <a:rPr lang="en-US" dirty="0"/>
              <a:t>Engage with your Regional Entity for questions that come up during a Certification, Certification Review, and Lesser Activity engagement</a:t>
            </a:r>
          </a:p>
          <a:p>
            <a:r>
              <a:rPr lang="en-US" dirty="0"/>
              <a:t>Ensure the project implements all necessary regulatory steps, milestones for compliance, such as: </a:t>
            </a:r>
          </a:p>
          <a:p>
            <a:pPr lvl="1"/>
            <a:r>
              <a:rPr lang="en-US" dirty="0"/>
              <a:t>Document updates</a:t>
            </a:r>
          </a:p>
          <a:p>
            <a:pPr lvl="1"/>
            <a:r>
              <a:rPr lang="en-US" dirty="0"/>
              <a:t>Revised evidence</a:t>
            </a:r>
          </a:p>
          <a:p>
            <a:pPr lvl="1"/>
            <a:r>
              <a:rPr lang="en-US" dirty="0"/>
              <a:t>ERO engagement for certification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C2CD40-B26F-3650-1107-22D3D850D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5808267"/>
            <a:ext cx="5806610" cy="9143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C4BB920-1C05-24C5-68E4-2E490B197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619" y="219573"/>
            <a:ext cx="2467319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657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2f15df9-ad29-4b58-b8e0-d79a0bec1d83}" enabled="1" method="Privileged" siteId="{fd6f305d-c929-4e10-9d46-2e7058aae5e6}" contentBits="1" removed="0"/>
  <clbl:label id="{35997fa9-e54e-420d-bc6d-feaf3bc06631}" enabled="1" method="Privileged" siteId="{4a013fdd-4fb3-493a-bfd2-96a7301ad50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379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Office Theme</vt:lpstr>
      <vt:lpstr>Certification Lessons Learned</vt:lpstr>
      <vt:lpstr>Today’s Discussion </vt:lpstr>
      <vt:lpstr>Review of Lessons Learned</vt:lpstr>
      <vt:lpstr>Review of Lessons Learned</vt:lpstr>
      <vt:lpstr>Review of Lessons Learned (Cont.)</vt:lpstr>
      <vt:lpstr>Preparations for A Certification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Rogers, Mark</dc:creator>
  <cp:lastModifiedBy>Gabe Cavallaro</cp:lastModifiedBy>
  <cp:revision>8</cp:revision>
  <dcterms:created xsi:type="dcterms:W3CDTF">2025-06-25T19:11:26Z</dcterms:created>
  <dcterms:modified xsi:type="dcterms:W3CDTF">2025-11-14T17:30:43Z</dcterms:modified>
</cp:coreProperties>
</file>